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60E319-9F15-1C00-63FC-D30A6AFF1DC7}" v="220" dt="2025-04-11T03:44:12.826"/>
    <p1510:client id="{BD0106DC-E29E-0DF9-FF53-FE978EEAF638}" v="2985" dt="2025-04-09T09:04:38.4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5099-B3AD-44D7-919B-BCB6DC3E7F21}" type="datetimeFigureOut">
              <a:rPr lang="en-US" dirty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5343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BF121-2723-4D35-ADA9-215CD054C4BC}" type="datetimeFigureOut">
              <a:rPr lang="en-US" dirty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2903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F54BA-4BC6-480F-839C-951A49B248A9}" type="datetimeFigureOut">
              <a:rPr lang="en-US" dirty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1041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DD0EA-4726-4440-BF9D-E88296FC3068}" type="datetimeFigureOut">
              <a:rPr lang="en-US" dirty="0"/>
              <a:t>5/9/2025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9551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AD10D-99D1-46B2-A85A-C16850FCF8CF}" type="datetimeFigureOut">
              <a:rPr lang="en-US" dirty="0"/>
              <a:t>5/9/2025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782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67E51-34D6-4E3D-8F41-CC63EA446EDD}" type="datetimeFigureOut">
              <a:rPr lang="en-US" dirty="0"/>
              <a:t>5/9/2025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029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E550-CE3F-497F-B953-7DE0932F91C0}" type="datetimeFigureOut">
              <a:rPr lang="en-US" dirty="0"/>
              <a:t>5/9/2025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512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0BF4-BAA0-4539-95F2-9C4277F97478}" type="datetimeFigureOut">
              <a:rPr lang="en-US" dirty="0"/>
              <a:t>5/9/2025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2139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9884E-D945-496C-84BE-49C61F78F9EC}" type="datetimeFigureOut">
              <a:rPr lang="en-US" dirty="0"/>
              <a:t>5/9/2025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663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15DA-6CBC-4AEF-A85F-371C66916CF8}" type="datetimeFigureOut">
              <a:rPr lang="en-US" dirty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3417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07E4-95E8-4ABC-B20B-51235318A487}" type="datetimeFigureOut">
              <a:rPr lang="en-US" dirty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5790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CD438618-DEE5-47CF-A8B2-A9E090D503CD}" type="datetimeFigureOut">
              <a:rPr lang="en-US" dirty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124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672">
          <p15:clr>
            <a:srgbClr val="F26B43"/>
          </p15:clr>
        </p15:guide>
        <p15:guide id="4" orient="horz" pos="912">
          <p15:clr>
            <a:srgbClr val="F26B43"/>
          </p15:clr>
        </p15:guide>
        <p15:guide id="5" pos="7176">
          <p15:clr>
            <a:srgbClr val="F26B43"/>
          </p15:clr>
        </p15:guide>
        <p15:guide id="6" pos="504">
          <p15:clr>
            <a:srgbClr val="F26B43"/>
          </p15:clr>
        </p15:guide>
        <p15:guide id="7" orient="horz" pos="3864">
          <p15:clr>
            <a:srgbClr val="F26B43"/>
          </p15:clr>
        </p15:guide>
        <p15:guide id="8" orient="horz" pos="4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grandbayfiredistrict.sharepoint.com/:x:/g/EQsh5lIXXUFBkEDU73FAkvkB2c-gO6ryjI9E8J2doQl63A?e=LAscgT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grandbayfiredistrict.org" TargetMode="Externa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grandbayfiredistrict-my.sharepoint.com/:w:/g/personal/president_grandbayfiredistrict_onmicrosoft_com/EVYY2iBo36ZPthzbkAtbfvgBJ7sJN3lxGQ3Jbx4tsBeT2w?e=vzFbNT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2317"/>
            <a:ext cx="12191999" cy="118492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      Community Meeting GBFD 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2200" b="1" dirty="0"/>
              <a:t>04/15/2025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1710809"/>
            <a:ext cx="12191998" cy="51444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Wingdings" panose="020B0604020202020204" pitchFamily="34" charset="0"/>
              <a:buChar char="§"/>
            </a:pPr>
            <a:endParaRPr lang="en-US" dirty="0"/>
          </a:p>
          <a:p>
            <a:pPr marL="342900" indent="-342900" algn="l">
              <a:buFont typeface="Wingdings" panose="020B0604020202020204" pitchFamily="34" charset="0"/>
              <a:buChar char="§"/>
            </a:pPr>
            <a:endParaRPr lang="en-US" dirty="0"/>
          </a:p>
          <a:p>
            <a:pPr algn="ctr"/>
            <a:r>
              <a:rPr lang="en-US" sz="4800" dirty="0"/>
              <a:t>Good Evening and Welcome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9D6AD-EEBB-88F5-5C83-FEC6EC70C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FF54B-4F82-9960-BE98-646FB7C2D1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2317"/>
            <a:ext cx="12191999" cy="118492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           Community Meeting Agenda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2200" b="1" dirty="0"/>
              <a:t>04/15/2025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802951-F5B5-7879-84C5-305B79FA0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1710809"/>
            <a:ext cx="12191998" cy="51444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dirty="0"/>
              <a:t>The Community Meeting is not a Business Meeting!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dirty="0"/>
          </a:p>
          <a:p>
            <a:pPr marL="342900" indent="-342900" algn="l">
              <a:buFont typeface="Wingdings" panose="020B0604020202020204" pitchFamily="34" charset="0"/>
              <a:buChar char="§"/>
            </a:pPr>
            <a:r>
              <a:rPr lang="en-US" dirty="0"/>
              <a:t>Meet Board</a:t>
            </a:r>
          </a:p>
          <a:p>
            <a:pPr marL="342900" indent="-342900" algn="l">
              <a:buFont typeface="Wingdings" panose="020B0604020202020204" pitchFamily="34" charset="0"/>
              <a:buChar char="§"/>
            </a:pPr>
            <a:r>
              <a:rPr lang="en-US" dirty="0"/>
              <a:t>Meet Your Fire Officers</a:t>
            </a:r>
          </a:p>
          <a:p>
            <a:pPr marL="342900" indent="-342900" algn="l">
              <a:buFont typeface="Wingdings" panose="020B0604020202020204" pitchFamily="34" charset="0"/>
              <a:buChar char="§"/>
            </a:pPr>
            <a:r>
              <a:rPr lang="en-US" dirty="0"/>
              <a:t>Meet Your Volunteer Firefighters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dirty="0"/>
              <a:t>2025 Accomplishments to Date</a:t>
            </a:r>
          </a:p>
          <a:p>
            <a:pPr marL="342900" indent="-342900" algn="l">
              <a:buFont typeface="Wingdings" panose="020B0604020202020204" pitchFamily="34" charset="0"/>
              <a:buChar char="§"/>
            </a:pPr>
            <a:r>
              <a:rPr lang="en-US" dirty="0"/>
              <a:t>2024 Accomplishments</a:t>
            </a:r>
          </a:p>
          <a:p>
            <a:pPr marL="342900" indent="-342900" algn="l">
              <a:buFont typeface="Wingdings" panose="020B0604020202020204" pitchFamily="34" charset="0"/>
              <a:buChar char="§"/>
            </a:pPr>
            <a:r>
              <a:rPr lang="en-US" dirty="0"/>
              <a:t>Plan for the next 10 years</a:t>
            </a:r>
          </a:p>
          <a:p>
            <a:pPr marL="342900" indent="-342900" algn="l">
              <a:buFont typeface="Wingdings" panose="020B0604020202020204" pitchFamily="34" charset="0"/>
              <a:buChar char="§"/>
            </a:pPr>
            <a:r>
              <a:rPr lang="en-US" dirty="0"/>
              <a:t>Community Involvement</a:t>
            </a:r>
          </a:p>
          <a:p>
            <a:pPr marL="342900" indent="-342900" algn="l">
              <a:buFont typeface="Wingdings" panose="020B0604020202020204" pitchFamily="34" charset="0"/>
              <a:buChar char="§"/>
            </a:pPr>
            <a:endParaRPr lang="en-US" dirty="0"/>
          </a:p>
          <a:p>
            <a:pPr marL="342900" indent="-342900" algn="l">
              <a:buFont typeface="Wingdings" panose="020B0604020202020204" pitchFamily="34" charset="0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792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2317"/>
            <a:ext cx="12191999" cy="118492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                      Community Meeting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2200" b="1" dirty="0"/>
              <a:t>04/15/2025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1710809"/>
            <a:ext cx="12191998" cy="51444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Board Members</a:t>
            </a:r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en-US" dirty="0"/>
              <a:t>President: Brian Woods </a:t>
            </a:r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en-US" dirty="0"/>
              <a:t>Secretary: Lela Warbington</a:t>
            </a:r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en-US" dirty="0"/>
              <a:t>Treasurer: Angie Goudreault</a:t>
            </a:r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en-US" dirty="0"/>
              <a:t>Trustee: Tony Baggett</a:t>
            </a:r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en-US" dirty="0"/>
              <a:t>Trustee: Empty </a:t>
            </a:r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endParaRPr lang="en-US" dirty="0"/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endParaRPr lang="en-US" dirty="0"/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en-US" dirty="0"/>
              <a:t>Volunteer Bookkeeper: Marisa Felps</a:t>
            </a:r>
          </a:p>
          <a:p>
            <a:pPr marL="800100" lvl="1" indent="-342900">
              <a:buFont typeface="Courier New" panose="020B0604020202020204" pitchFamily="34" charset="0"/>
              <a:buChar char="o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75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2317"/>
            <a:ext cx="12191999" cy="118492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                      Community Meeting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2200" b="1" dirty="0"/>
              <a:t>04/15/2025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1710809"/>
            <a:ext cx="12191998" cy="51444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Fire Officers</a:t>
            </a:r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r>
              <a:rPr lang="en-US" dirty="0"/>
              <a:t>Chief: Richie Dodge</a:t>
            </a:r>
          </a:p>
          <a:p>
            <a:pPr marL="1257300" lvl="2" indent="-342900" algn="l">
              <a:buFont typeface="Wingdings" panose="020B0604020202020204" pitchFamily="34" charset="0"/>
              <a:buChar char="§"/>
            </a:pPr>
            <a:r>
              <a:rPr lang="en-US" dirty="0"/>
              <a:t>Captain: Tony Baggett</a:t>
            </a:r>
          </a:p>
          <a:p>
            <a:pPr marL="1257300" lvl="2" indent="-342900" algn="l">
              <a:buFont typeface="Wingdings" panose="020B0604020202020204" pitchFamily="34" charset="0"/>
              <a:buChar char="§"/>
            </a:pPr>
            <a:r>
              <a:rPr lang="en-US" dirty="0"/>
              <a:t>Captain: Evan </a:t>
            </a:r>
            <a:r>
              <a:rPr lang="en-US" dirty="0" err="1"/>
              <a:t>McGlothen</a:t>
            </a:r>
            <a:endParaRPr lang="en-US" dirty="0"/>
          </a:p>
          <a:p>
            <a:pPr marL="1257300" lvl="2" indent="-342900" algn="l">
              <a:buFont typeface="Wingdings" panose="020B0604020202020204" pitchFamily="34" charset="0"/>
              <a:buChar char="§"/>
            </a:pPr>
            <a:r>
              <a:rPr lang="en-US" dirty="0"/>
              <a:t>Lieutenant: Sean McQuade</a:t>
            </a:r>
          </a:p>
          <a:p>
            <a:pPr marL="1257300" lvl="2" indent="-342900" algn="l">
              <a:buFont typeface="Wingdings" panose="020B0604020202020204" pitchFamily="34" charset="0"/>
              <a:buChar char="§"/>
            </a:pPr>
            <a:r>
              <a:rPr lang="en-US" dirty="0"/>
              <a:t>Lieutenant: Brian Cook </a:t>
            </a:r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endParaRPr lang="en-US" dirty="0"/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endParaRPr lang="en-US" dirty="0"/>
          </a:p>
          <a:p>
            <a:pPr lvl="1" algn="l"/>
            <a:endParaRPr lang="en-US" dirty="0"/>
          </a:p>
          <a:p>
            <a:pPr marL="800100" lvl="1" indent="-342900" algn="l">
              <a:buFont typeface="Courier New" panose="020B0604020202020204" pitchFamily="34" charset="0"/>
              <a:buChar char="o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351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2317"/>
            <a:ext cx="12191999" cy="118492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                      Community Meeting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2200" b="1" dirty="0"/>
              <a:t>04/15/2025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1095701"/>
            <a:ext cx="12191998" cy="57595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dirty="0"/>
              <a:t>Volunteers</a:t>
            </a:r>
          </a:p>
          <a:p>
            <a:pPr marL="800100" lvl="1" indent="-342900" algn="l">
              <a:buChar char="•"/>
            </a:pPr>
            <a:endParaRPr lang="en-US" sz="1400" dirty="0"/>
          </a:p>
          <a:p>
            <a:pPr lvl="1" algn="l"/>
            <a:r>
              <a:rPr lang="en-US" dirty="0">
                <a:ea typeface="+mn-lt"/>
                <a:cs typeface="+mn-lt"/>
                <a:hlinkClick r:id="rId2"/>
              </a:rPr>
              <a:t>GBFD Roster (version 1).xlsb - Copy.xlsx</a:t>
            </a:r>
            <a:endParaRPr lang="en-US"/>
          </a:p>
          <a:p>
            <a:pPr marL="800100" lvl="1" indent="-342900" algn="l">
              <a:buChar char="•"/>
            </a:pPr>
            <a:endParaRPr lang="en-US" dirty="0"/>
          </a:p>
          <a:p>
            <a:pPr marL="800100" lvl="1" indent="-342900" algn="l">
              <a:buChar char="•"/>
            </a:pPr>
            <a:endParaRPr lang="en-US" dirty="0"/>
          </a:p>
          <a:p>
            <a:pPr lvl="1" algn="l"/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D6938D8-CBE7-5508-1128-9559B3B0C8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419954"/>
              </p:ext>
            </p:extLst>
          </p:nvPr>
        </p:nvGraphicFramePr>
        <p:xfrm>
          <a:off x="4801518" y="2763397"/>
          <a:ext cx="1602256" cy="77976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02256">
                  <a:extLst>
                    <a:ext uri="{9D8B030D-6E8A-4147-A177-3AD203B41FA5}">
                      <a16:colId xmlns:a16="http://schemas.microsoft.com/office/drawing/2014/main" val="1495607544"/>
                    </a:ext>
                  </a:extLst>
                </a:gridCol>
              </a:tblGrid>
              <a:tr h="779767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99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6435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C305B-95B4-E391-C32B-C2C135069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131FD-FF97-BF33-EEA7-76A8733D9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80340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   Community Meeting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2200" b="1" dirty="0"/>
              <a:t>04/15/2025</a:t>
            </a:r>
            <a:endParaRPr lang="en-US"/>
          </a:p>
        </p:txBody>
      </p:sp>
      <p:pic>
        <p:nvPicPr>
          <p:cNvPr id="7" name="Picture Placeholder 6" descr="A fire trucks parked in a field&#10;&#10;AI-generated content may be incorrect.">
            <a:extLst>
              <a:ext uri="{FF2B5EF4-FFF2-40B4-BE49-F238E27FC236}">
                <a16:creationId xmlns:a16="http://schemas.microsoft.com/office/drawing/2014/main" id="{6945077A-0BEA-5764-F913-A20D3FDFDE8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722" r="1722"/>
          <a:stretch/>
        </p:blipFill>
        <p:spPr>
          <a:xfrm>
            <a:off x="7616081" y="3426245"/>
            <a:ext cx="4574754" cy="3316154"/>
          </a:xfr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BE1913ED-F6A9-1FD3-8D41-61C4BD5A8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3824" y="2488435"/>
            <a:ext cx="4433937" cy="34907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1800" b="1" dirty="0"/>
              <a:t>2024 Accomplishments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Increased Budget From Fire Fees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Increased Grant Knowledge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New Fire Administration</a:t>
            </a:r>
            <a:endParaRPr lang="en-US" dirty="0"/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2 Sprint SUV's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Purchase of 2 Brush Trucks 2014 models (used)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Purchase of UTV and Trailer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Donated Forestry Truck to Georgetown FD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Purchase of Much Needed Fire Hose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Purchase of 2 Additional AED's (50% Grant)</a:t>
            </a:r>
          </a:p>
          <a:p>
            <a:endParaRPr lang="en-US" sz="1200" dirty="0"/>
          </a:p>
          <a:p>
            <a:pPr marL="800100" lvl="1" indent="-342900">
              <a:buChar char="•"/>
            </a:pPr>
            <a:endParaRPr lang="en-US" dirty="0"/>
          </a:p>
          <a:p>
            <a:pPr lvl="1"/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dirty="0"/>
          </a:p>
        </p:txBody>
      </p:sp>
      <p:pic>
        <p:nvPicPr>
          <p:cNvPr id="9" name="Picture 8" descr="A vehicle parked in a field&#10;&#10;AI-generated content may be incorrect.">
            <a:extLst>
              <a:ext uri="{FF2B5EF4-FFF2-40B4-BE49-F238E27FC236}">
                <a16:creationId xmlns:a16="http://schemas.microsoft.com/office/drawing/2014/main" id="{66CC66FD-FE47-3057-7E10-594AAA7A5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506" y="1582309"/>
            <a:ext cx="8051494" cy="195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4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C305B-95B4-E391-C32B-C2C135069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131FD-FF97-BF33-EEA7-76A8733D9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80340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   Community Meeting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2200" b="1" dirty="0"/>
              <a:t>04/15/2025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1913ED-F6A9-1FD3-8D41-61C4BD5A8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405808"/>
            <a:ext cx="4103431" cy="3454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1800" b="1" dirty="0"/>
              <a:t>2024 Accomplishments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Purchased Engine 12 (used)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New Sets of PPE (some purchased with RC&amp;D Grant)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1st Annual Food Truck Event (success)</a:t>
            </a:r>
          </a:p>
          <a:p>
            <a:pPr marL="800100" lvl="1" indent="-342900">
              <a:buChar char="•"/>
            </a:pPr>
            <a:endParaRPr lang="en-US" dirty="0"/>
          </a:p>
          <a:p>
            <a:pPr lvl="1"/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dirty="0"/>
          </a:p>
        </p:txBody>
      </p:sp>
      <p:pic>
        <p:nvPicPr>
          <p:cNvPr id="8" name="Picture 7" descr="A group of boxes with clothing and shoes&#10;&#10;AI-generated content may be incorrect.">
            <a:extLst>
              <a:ext uri="{FF2B5EF4-FFF2-40B4-BE49-F238E27FC236}">
                <a16:creationId xmlns:a16="http://schemas.microsoft.com/office/drawing/2014/main" id="{7200E6FD-0D4E-CEF2-B8BE-8086836BB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4683" y="4415925"/>
            <a:ext cx="1728274" cy="2230918"/>
          </a:xfrm>
          <a:prstGeom prst="rect">
            <a:avLst/>
          </a:prstGeom>
        </p:spPr>
      </p:pic>
      <p:pic>
        <p:nvPicPr>
          <p:cNvPr id="11" name="Picture Placeholder 10" descr="A poster with food and text&#10;&#10;AI-generated content may be incorrect.">
            <a:extLst>
              <a:ext uri="{FF2B5EF4-FFF2-40B4-BE49-F238E27FC236}">
                <a16:creationId xmlns:a16="http://schemas.microsoft.com/office/drawing/2014/main" id="{6B43B117-FCDD-9B32-26F1-463C5AA6AE0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9998" b="19998"/>
          <a:stretch/>
        </p:blipFill>
        <p:spPr>
          <a:xfrm>
            <a:off x="684633" y="3821015"/>
            <a:ext cx="3950466" cy="3040732"/>
          </a:xfrm>
        </p:spPr>
      </p:pic>
      <p:pic>
        <p:nvPicPr>
          <p:cNvPr id="13" name="Picture 12" descr="A fire truck parked on the side of the road&#10;&#10;AI-generated content may be incorrect.">
            <a:extLst>
              <a:ext uri="{FF2B5EF4-FFF2-40B4-BE49-F238E27FC236}">
                <a16:creationId xmlns:a16="http://schemas.microsoft.com/office/drawing/2014/main" id="{AFA0209B-B244-9034-014E-98A6EB1D1D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4844" y="0"/>
            <a:ext cx="5636965" cy="4415928"/>
          </a:xfrm>
          <a:prstGeom prst="rect">
            <a:avLst/>
          </a:prstGeom>
        </p:spPr>
      </p:pic>
      <p:pic>
        <p:nvPicPr>
          <p:cNvPr id="14" name="Picture 13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6CAB793C-4E28-E715-0D05-DBD3153750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265" y="3819182"/>
            <a:ext cx="4103783" cy="303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948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C305B-95B4-E391-C32B-C2C135069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131FD-FF97-BF33-EEA7-76A8733D9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80340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   Community Meeting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2200" b="1" dirty="0"/>
              <a:t>04/15/2025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1913ED-F6A9-1FD3-8D41-61C4BD5A8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1873327"/>
            <a:ext cx="4415575" cy="42619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1800" b="1" dirty="0"/>
              <a:t>2024 Accomplishments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Grand Bay Fire District Website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000" dirty="0">
                <a:hlinkClick r:id="rId2"/>
              </a:rPr>
              <a:t>grandbayfiredistrict.org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Microsoft Account for Non-Profit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err="1"/>
              <a:t>Quickbooks</a:t>
            </a:r>
            <a:r>
              <a:rPr lang="en-US" sz="1200" dirty="0"/>
              <a:t> Online (</a:t>
            </a:r>
            <a:r>
              <a:rPr lang="en-US" sz="1200" err="1"/>
              <a:t>techsoup</a:t>
            </a:r>
            <a:r>
              <a:rPr lang="en-US" sz="1200" dirty="0"/>
              <a:t> non-profit)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Treasurer and Bookkeeper Cert Classes with State of Al.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Fuel Card  (ease and full transparency)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Teams Meetings 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Shortened Meeting Times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All Meeting Minutes and Financials on Website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Name Change with State of Alabama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Daily Budget for Chief: (Monthly- $5000.00)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800100" lvl="1" indent="-342900">
              <a:buChar char="•"/>
            </a:pPr>
            <a:endParaRPr lang="en-US" dirty="0"/>
          </a:p>
          <a:p>
            <a:pPr lvl="1"/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dirty="0"/>
          </a:p>
        </p:txBody>
      </p:sp>
      <p:pic>
        <p:nvPicPr>
          <p:cNvPr id="6" name="Picture Placeholder 5" descr="A screenshot of a fire truck&#10;&#10;AI-generated content may be incorrect.">
            <a:extLst>
              <a:ext uri="{FF2B5EF4-FFF2-40B4-BE49-F238E27FC236}">
                <a16:creationId xmlns:a16="http://schemas.microsoft.com/office/drawing/2014/main" id="{15BBBE54-5946-A0A8-111B-EA856D80EFA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786" r="1786"/>
          <a:stretch/>
        </p:blipFill>
        <p:spPr/>
      </p:pic>
    </p:spTree>
    <p:extLst>
      <p:ext uri="{BB962C8B-B14F-4D97-AF65-F5344CB8AC3E}">
        <p14:creationId xmlns:p14="http://schemas.microsoft.com/office/powerpoint/2010/main" val="254735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C305B-95B4-E391-C32B-C2C135069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131FD-FF97-BF33-EEA7-76A8733D9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80340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   Community Meeting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2200" b="1" dirty="0"/>
              <a:t>04/15/2025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1913ED-F6A9-1FD3-8D41-61C4BD5A8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1873327"/>
            <a:ext cx="4415575" cy="42619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1800" b="1" dirty="0"/>
              <a:t>2024 Accomplishments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New Industrial Size Air Compressor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New HVAC System at North Station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Electrical Update at North Station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Donation of over 14k for Firefighters</a:t>
            </a:r>
            <a:r>
              <a:rPr lang="en-US" sz="1000" dirty="0"/>
              <a:t> 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New Training Room Setup (Meetings)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000" dirty="0"/>
              <a:t>Purchased table and chairs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New Camera System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New Electronic Locks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New Printer and Computers for Chief and Firefighters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New Door between Bay and Kitchen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800100" lvl="1" indent="-342900">
              <a:buChar char="•"/>
            </a:pPr>
            <a:endParaRPr lang="en-US" sz="1000" dirty="0"/>
          </a:p>
          <a:p>
            <a:pPr lvl="1"/>
            <a:endParaRPr lang="en-US" sz="1000" dirty="0"/>
          </a:p>
          <a:p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800100" lvl="1" indent="-342900">
              <a:buChar char="•"/>
            </a:pPr>
            <a:endParaRPr lang="en-US" dirty="0"/>
          </a:p>
          <a:p>
            <a:pPr lvl="1"/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dirty="0"/>
          </a:p>
        </p:txBody>
      </p:sp>
      <p:pic>
        <p:nvPicPr>
          <p:cNvPr id="4" name="Picture Placeholder 3" descr="A black couches in a kitchen&#10;&#10;AI-generated content may be incorrect.">
            <a:extLst>
              <a:ext uri="{FF2B5EF4-FFF2-40B4-BE49-F238E27FC236}">
                <a16:creationId xmlns:a16="http://schemas.microsoft.com/office/drawing/2014/main" id="{45E1316C-8F8C-B56D-DF89-6070F7FC813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0276" r="20276"/>
          <a:stretch/>
        </p:blipFill>
        <p:spPr>
          <a:xfrm>
            <a:off x="8451525" y="11017"/>
            <a:ext cx="3739309" cy="2930564"/>
          </a:xfrm>
        </p:spPr>
      </p:pic>
    </p:spTree>
    <p:extLst>
      <p:ext uri="{BB962C8B-B14F-4D97-AF65-F5344CB8AC3E}">
        <p14:creationId xmlns:p14="http://schemas.microsoft.com/office/powerpoint/2010/main" val="2843243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91E34-8B41-6B56-F65B-77BC48354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98B8A-753F-C14E-1DDF-8F410A91D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80340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   Community Meeting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2200" b="1" dirty="0"/>
              <a:t>04/15/2025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FD2E66-DEDC-43CB-1016-17DB562EE4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1873327"/>
            <a:ext cx="4415575" cy="42619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1800" b="1" dirty="0"/>
              <a:t>2024 Accomplishments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Volunteer FF/Hazmat Classes Sponsored by GBFD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Increased Roster For Volunteers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Increased Involvement with Citizens for Better Grand Bay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Training Props Set Up/Built and Used for Training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EV Blanket Purchase and Training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800100" lvl="1" indent="-342900">
              <a:buChar char="•"/>
            </a:pPr>
            <a:endParaRPr lang="en-US" sz="1000" dirty="0"/>
          </a:p>
          <a:p>
            <a:pPr lvl="1"/>
            <a:endParaRPr lang="en-US" sz="1000" dirty="0"/>
          </a:p>
          <a:p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800100" lvl="1" indent="-342900">
              <a:buChar char="•"/>
            </a:pPr>
            <a:endParaRPr lang="en-US" dirty="0"/>
          </a:p>
          <a:p>
            <a:pPr lvl="1"/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dirty="0"/>
          </a:p>
        </p:txBody>
      </p:sp>
      <p:pic>
        <p:nvPicPr>
          <p:cNvPr id="4" name="Picture Placeholder 3" descr="A group of firefighters on a ladder&#10;&#10;AI-generated content may be incorrect.">
            <a:extLst>
              <a:ext uri="{FF2B5EF4-FFF2-40B4-BE49-F238E27FC236}">
                <a16:creationId xmlns:a16="http://schemas.microsoft.com/office/drawing/2014/main" id="{D388940D-26DA-F3F3-1E8D-72239F315A0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872" b="20872"/>
          <a:stretch/>
        </p:blipFill>
        <p:spPr>
          <a:xfrm>
            <a:off x="8212827" y="736294"/>
            <a:ext cx="3463886" cy="2691864"/>
          </a:xfrm>
        </p:spPr>
      </p:pic>
      <p:pic>
        <p:nvPicPr>
          <p:cNvPr id="6" name="Picture 5" descr="A grey bag with white text on it&#10;&#10;AI-generated content may be incorrect.">
            <a:extLst>
              <a:ext uri="{FF2B5EF4-FFF2-40B4-BE49-F238E27FC236}">
                <a16:creationId xmlns:a16="http://schemas.microsoft.com/office/drawing/2014/main" id="{D166E555-59F2-71E1-1D7B-08D6F289D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189" y="3424408"/>
            <a:ext cx="2031235" cy="2708314"/>
          </a:xfrm>
          <a:prstGeom prst="rect">
            <a:avLst/>
          </a:prstGeom>
        </p:spPr>
      </p:pic>
      <p:pic>
        <p:nvPicPr>
          <p:cNvPr id="7" name="Picture 6" descr="A group of people around a white object&#10;&#10;AI-generated content may be incorrect.">
            <a:extLst>
              <a:ext uri="{FF2B5EF4-FFF2-40B4-BE49-F238E27FC236}">
                <a16:creationId xmlns:a16="http://schemas.microsoft.com/office/drawing/2014/main" id="{A4998A03-79AD-DB15-973E-46BC8A878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8225" y="3429343"/>
            <a:ext cx="4499817" cy="3359457"/>
          </a:xfrm>
          <a:prstGeom prst="rect">
            <a:avLst/>
          </a:prstGeom>
        </p:spPr>
      </p:pic>
      <p:pic>
        <p:nvPicPr>
          <p:cNvPr id="8" name="Picture 7" descr="A firefighter climbing a ladder&#10;&#10;AI-generated content may be incorrect.">
            <a:extLst>
              <a:ext uri="{FF2B5EF4-FFF2-40B4-BE49-F238E27FC236}">
                <a16:creationId xmlns:a16="http://schemas.microsoft.com/office/drawing/2014/main" id="{7F0FE221-16FF-F43B-3601-1764F6E811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660" y="725276"/>
            <a:ext cx="2031236" cy="269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94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91E34-8B41-6B56-F65B-77BC48354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98B8A-753F-C14E-1DDF-8F410A91D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80340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   Community Meeting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2200" b="1" dirty="0"/>
              <a:t>04/15/2025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FD2E66-DEDC-43CB-1016-17DB562EE4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1873327"/>
            <a:ext cx="4415575" cy="42619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1800" b="1" dirty="0"/>
              <a:t>2024 Accomplishments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Updates and Repairs to Engine, Aerial and Tanker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Hose Testing (3rd Party)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Required Fire Extinguishers Purchased and Place In Service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r>
              <a:rPr lang="en-US" sz="1200" dirty="0"/>
              <a:t>Clean-up of North Station Property</a:t>
            </a:r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800100" lvl="1" indent="-342900">
              <a:buChar char="•"/>
            </a:pPr>
            <a:endParaRPr lang="en-US" sz="1000" dirty="0"/>
          </a:p>
          <a:p>
            <a:pPr lvl="1"/>
            <a:endParaRPr lang="en-US" sz="1000" dirty="0"/>
          </a:p>
          <a:p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sz="1200" dirty="0"/>
          </a:p>
          <a:p>
            <a:pPr marL="800100" lvl="1" indent="-342900">
              <a:buChar char="•"/>
            </a:pPr>
            <a:endParaRPr lang="en-US" dirty="0"/>
          </a:p>
          <a:p>
            <a:pPr lvl="1"/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Wingdings" panose="020B0604020202020204" pitchFamily="34" charset="0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63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91E34-8B41-6B56-F65B-77BC48354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98B8A-753F-C14E-1DDF-8F410A91D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80340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   Community Meeting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2200" b="1" dirty="0"/>
              <a:t>04/15/2025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FD2E66-DEDC-43CB-1016-17DB562EE4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1873327"/>
            <a:ext cx="5049044" cy="42619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1800" b="1" dirty="0"/>
              <a:t>2025 Accomplishments</a:t>
            </a:r>
          </a:p>
          <a:p>
            <a:pPr marL="285750" indent="-285750">
              <a:buChar char="•"/>
            </a:pPr>
            <a:r>
              <a:rPr lang="en-US" sz="1200" dirty="0"/>
              <a:t>Purchase Another Engine (used-waiting for delivery)</a:t>
            </a:r>
          </a:p>
          <a:p>
            <a:pPr marL="285750" indent="-285750">
              <a:buChar char="•"/>
            </a:pPr>
            <a:r>
              <a:rPr lang="en-US" sz="1200" dirty="0"/>
              <a:t>New Furniture Arrives (Purchased from Donations)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Epoxy Engine Bay Floor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Purchase New Large Toolbox for Station (organization)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Purchased Additional Battery Powered Extrication Equipment</a:t>
            </a:r>
          </a:p>
          <a:p>
            <a:pPr marL="285750" indent="-285750">
              <a:buChar char="•"/>
            </a:pPr>
            <a:r>
              <a:rPr lang="en-US" sz="1200" dirty="0"/>
              <a:t>Increased Involvement with Political Parties </a:t>
            </a:r>
          </a:p>
          <a:p>
            <a:pPr marL="742950" lvl="1" indent="-285750">
              <a:buChar char="•"/>
            </a:pPr>
            <a:r>
              <a:rPr lang="en-US" sz="1000" dirty="0"/>
              <a:t>Help with Funding </a:t>
            </a:r>
          </a:p>
          <a:p>
            <a:pPr marL="742950" lvl="1" indent="-285750">
              <a:buChar char="•"/>
            </a:pPr>
            <a:r>
              <a:rPr lang="en-US" sz="1000" dirty="0"/>
              <a:t>Help with Grants </a:t>
            </a:r>
          </a:p>
          <a:p>
            <a:pPr marL="742950" lvl="1" indent="-285750">
              <a:buChar char="•"/>
            </a:pPr>
            <a:r>
              <a:rPr lang="en-US" sz="1000" dirty="0"/>
              <a:t>Help with Grant Writing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Continue Food Truck Event (had to cancel due to rain) Reschedule</a:t>
            </a:r>
          </a:p>
          <a:p>
            <a:pPr marL="285750" indent="-285750">
              <a:buFont typeface="Arial,Sans-Serif"/>
              <a:buChar char="•"/>
            </a:pPr>
            <a:r>
              <a:rPr lang="en-US" sz="1200" dirty="0"/>
              <a:t>Purchased New Gear and Hose Racks</a:t>
            </a:r>
          </a:p>
          <a:p>
            <a:pPr lvl="1"/>
            <a:endParaRPr lang="en-US" sz="1200" dirty="0"/>
          </a:p>
          <a:p>
            <a:pPr lvl="1"/>
            <a:endParaRPr lang="en-US" sz="1000" dirty="0"/>
          </a:p>
          <a:p>
            <a:pPr lvl="1"/>
            <a:endParaRPr lang="en-US" sz="1000" dirty="0"/>
          </a:p>
          <a:p>
            <a:pPr marL="742950" lvl="1" indent="-285750">
              <a:buChar char="•"/>
            </a:pPr>
            <a:endParaRPr lang="en-US" sz="1000" dirty="0"/>
          </a:p>
          <a:p>
            <a:pPr lvl="1"/>
            <a:endParaRPr lang="en-US" sz="10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800100" lvl="1" indent="-342900">
              <a:buChar char="•"/>
            </a:pPr>
            <a:endParaRPr lang="en-US" sz="1000" dirty="0"/>
          </a:p>
          <a:p>
            <a:pPr lvl="1"/>
            <a:endParaRPr lang="en-US" sz="1000" dirty="0"/>
          </a:p>
          <a:p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800100" lvl="1" indent="-342900">
              <a:buChar char="•"/>
            </a:pPr>
            <a:endParaRPr lang="en-US" dirty="0"/>
          </a:p>
          <a:p>
            <a:pPr lvl="1"/>
            <a:endParaRPr lang="en-US" dirty="0"/>
          </a:p>
          <a:p>
            <a:pPr marL="800100" lvl="1" indent="-342900">
              <a:buChar char="•"/>
            </a:pPr>
            <a:endParaRPr lang="en-US" dirty="0"/>
          </a:p>
          <a:p>
            <a:pPr marL="342900" indent="-342900">
              <a:buChar char="•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7CF04B-EC50-11D7-057F-C668220C9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489" y="731071"/>
            <a:ext cx="6688273" cy="464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8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91E34-8B41-6B56-F65B-77BC48354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98B8A-753F-C14E-1DDF-8F410A91D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   Community Meeting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2200" b="1" dirty="0"/>
              <a:t>04/15/2025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FD2E66-DEDC-43CB-1016-17DB562EE4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6203" y="1798178"/>
            <a:ext cx="5341139" cy="4174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1800" b="1" dirty="0"/>
              <a:t>1-7 Year Plan</a:t>
            </a:r>
          </a:p>
          <a:p>
            <a:pPr marL="285750" indent="-285750">
              <a:buChar char="•"/>
            </a:pPr>
            <a:r>
              <a:rPr lang="en-US" sz="1200" dirty="0"/>
              <a:t>New South Station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Purchase Small Parcel of Land for Substation</a:t>
            </a:r>
          </a:p>
          <a:p>
            <a:pPr marL="285750" indent="-285750">
              <a:buChar char="•"/>
            </a:pPr>
            <a:r>
              <a:rPr lang="en-US" sz="1200" dirty="0"/>
              <a:t>Build Substation 3-4yrs</a:t>
            </a:r>
          </a:p>
          <a:p>
            <a:pPr marL="285750" indent="-285750">
              <a:buChar char="•"/>
            </a:pPr>
            <a:r>
              <a:rPr lang="en-US" sz="1200" dirty="0"/>
              <a:t>Add Fulltime Firefighters with Grant (Combination)</a:t>
            </a:r>
          </a:p>
          <a:p>
            <a:pPr marL="285750" indent="-285750"/>
            <a:r>
              <a:rPr lang="en-US" sz="1200" dirty="0"/>
              <a:t>Paid Chief Position (5yrs)</a:t>
            </a:r>
          </a:p>
          <a:p>
            <a:pPr marL="285750" indent="-285750">
              <a:buChar char="•"/>
            </a:pPr>
            <a:r>
              <a:rPr lang="en-US" sz="1200" dirty="0"/>
              <a:t>Replacement of Old SCBA's (in Progress) Grants over next 2 yrs</a:t>
            </a:r>
          </a:p>
          <a:p>
            <a:pPr marL="285750" indent="-285750">
              <a:buChar char="•"/>
            </a:pPr>
            <a:r>
              <a:rPr lang="en-US" sz="1200" dirty="0"/>
              <a:t>New North Station (Keep old for maintenance shop) 5-7yrs</a:t>
            </a:r>
          </a:p>
          <a:p>
            <a:pPr marL="285750" indent="-285750">
              <a:buChar char="•"/>
            </a:pPr>
            <a:r>
              <a:rPr lang="en-US" sz="1200" dirty="0"/>
              <a:t>Send FF's for additional training (Alabama Fire College)</a:t>
            </a:r>
          </a:p>
          <a:p>
            <a:pPr marL="285750" indent="-285750"/>
            <a:r>
              <a:rPr lang="en-US" sz="1200" dirty="0"/>
              <a:t>Replace Deputy Chief's Positions (1)</a:t>
            </a:r>
          </a:p>
          <a:p>
            <a:pPr marL="285750" indent="-285750">
              <a:buChar char="•"/>
            </a:pPr>
            <a:r>
              <a:rPr lang="en-US" sz="1200" dirty="0"/>
              <a:t>Build Training Facility 4-5yrs</a:t>
            </a:r>
          </a:p>
          <a:p>
            <a:pPr marL="285750" indent="-285750">
              <a:buChar char="•"/>
            </a:pPr>
            <a:r>
              <a:rPr lang="en-US" sz="1200" dirty="0"/>
              <a:t>Purchase Electronic Sign for Community Announcements North Station</a:t>
            </a:r>
          </a:p>
          <a:p>
            <a:pPr marL="285750" indent="-285750">
              <a:buChar char="•"/>
            </a:pPr>
            <a:endParaRPr lang="en-US" sz="1200" dirty="0"/>
          </a:p>
          <a:p>
            <a:pPr marL="285750" indent="-285750">
              <a:buChar char="•"/>
            </a:pPr>
            <a:endParaRPr lang="en-US" sz="1200" dirty="0"/>
          </a:p>
          <a:p>
            <a:pPr marL="285750" indent="-285750">
              <a:buChar char="•"/>
            </a:pPr>
            <a:endParaRPr lang="en-US" sz="1200" dirty="0"/>
          </a:p>
          <a:p>
            <a:pPr lvl="1"/>
            <a:endParaRPr lang="en-US" sz="1200" dirty="0"/>
          </a:p>
          <a:p>
            <a:pPr lvl="1"/>
            <a:endParaRPr lang="en-US" sz="1000" dirty="0"/>
          </a:p>
          <a:p>
            <a:pPr lvl="1"/>
            <a:endParaRPr lang="en-US" sz="1000" dirty="0"/>
          </a:p>
          <a:p>
            <a:pPr marL="742950" lvl="1" indent="-285750">
              <a:buChar char="•"/>
            </a:pPr>
            <a:endParaRPr lang="en-US" sz="1000" dirty="0"/>
          </a:p>
          <a:p>
            <a:pPr lvl="1"/>
            <a:endParaRPr lang="en-US" sz="10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800100" lvl="1" indent="-342900">
              <a:buChar char="•"/>
            </a:pPr>
            <a:endParaRPr lang="en-US" sz="1000" dirty="0"/>
          </a:p>
          <a:p>
            <a:pPr lvl="1"/>
            <a:endParaRPr lang="en-US" sz="1000" dirty="0"/>
          </a:p>
          <a:p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800100" lvl="1" indent="-342900">
              <a:buChar char="•"/>
            </a:pPr>
            <a:endParaRPr lang="en-US" dirty="0"/>
          </a:p>
          <a:p>
            <a:pPr lvl="1"/>
            <a:endParaRPr lang="en-US" dirty="0"/>
          </a:p>
          <a:p>
            <a:pPr marL="800100" lvl="1" indent="-342900">
              <a:buChar char="•"/>
            </a:pPr>
            <a:endParaRPr lang="en-US" dirty="0"/>
          </a:p>
          <a:p>
            <a:pPr marL="342900" indent="-342900">
              <a:buChar char="•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2F8AC7-00AC-FEF0-1803-7D360CC26E8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1200" dirty="0"/>
              <a:t>Add additional Asphalt to North Station Parking and Drive</a:t>
            </a:r>
          </a:p>
          <a:p>
            <a:r>
              <a:rPr lang="en-US" sz="1200" dirty="0"/>
              <a:t>Knox Box and Preplans for Businesses in the Community</a:t>
            </a:r>
          </a:p>
          <a:p>
            <a:r>
              <a:rPr lang="en-US" sz="1200" dirty="0"/>
              <a:t>Fire Department Involvement in Permitting for New Construction 2-3yrs</a:t>
            </a:r>
          </a:p>
          <a:p>
            <a:r>
              <a:rPr lang="en-US" sz="1200" dirty="0"/>
              <a:t>Pay off UTV 1-2yrs</a:t>
            </a:r>
          </a:p>
          <a:p>
            <a:r>
              <a:rPr lang="en-US" sz="1200" dirty="0"/>
              <a:t>Addition of Personal SCBA Masks for Firefighters</a:t>
            </a:r>
          </a:p>
          <a:p>
            <a:r>
              <a:rPr lang="en-US" sz="1200" dirty="0"/>
              <a:t>New Ventilation Saw (3) 1-3yrs</a:t>
            </a:r>
          </a:p>
          <a:p>
            <a:r>
              <a:rPr lang="en-US" sz="1200" dirty="0"/>
              <a:t>Go Completely Paperless</a:t>
            </a:r>
          </a:p>
          <a:p>
            <a:r>
              <a:rPr lang="en-US" sz="1200" dirty="0"/>
              <a:t>Complete Outfitting of Brush Trucks (Hose and Additional Tools)</a:t>
            </a:r>
          </a:p>
          <a:p>
            <a:r>
              <a:rPr lang="en-US" sz="1200" dirty="0"/>
              <a:t>Place on the Ballot for an additional increase to help with budget shortfalls (goal is to hit 500K over next 4-5yrs.) </a:t>
            </a:r>
          </a:p>
          <a:p>
            <a:r>
              <a:rPr lang="en-US" sz="1200" dirty="0"/>
              <a:t>Increase Volunteer Roster (Explorers Program)</a:t>
            </a:r>
          </a:p>
          <a:p>
            <a:r>
              <a:rPr lang="en-US" sz="1200" dirty="0"/>
              <a:t>Remodel North Station Living Quarters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50450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BB3BD-F381-FC9B-2CED-14BC2B5A6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B6DC6-F28D-9AE2-BB67-B3B9EB21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   Community Meeting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2200" b="1" dirty="0"/>
              <a:t>04/15/2025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85887E-2A1A-5F06-25C9-9DD74DC951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7023" y="1899166"/>
            <a:ext cx="4716848" cy="41932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ea typeface="+mn-lt"/>
                <a:cs typeface="+mn-lt"/>
                <a:hlinkClick r:id="rId2"/>
              </a:rPr>
              <a:t>GBFD 2025 Budget.docx</a:t>
            </a:r>
            <a:endParaRPr lang="en-US"/>
          </a:p>
          <a:p>
            <a:pPr marL="0" indent="0">
              <a:buNone/>
            </a:pPr>
            <a:endParaRPr lang="en-US" sz="1200" dirty="0"/>
          </a:p>
          <a:p>
            <a:pPr marL="285750" indent="-285750">
              <a:buChar char="•"/>
            </a:pPr>
            <a:endParaRPr lang="en-US" sz="1200" dirty="0"/>
          </a:p>
          <a:p>
            <a:pPr lvl="1"/>
            <a:endParaRPr lang="en-US" sz="1200" dirty="0"/>
          </a:p>
          <a:p>
            <a:pPr lvl="1"/>
            <a:endParaRPr lang="en-US" sz="1000" dirty="0"/>
          </a:p>
          <a:p>
            <a:pPr lvl="1"/>
            <a:endParaRPr lang="en-US" sz="1000" dirty="0"/>
          </a:p>
          <a:p>
            <a:pPr lvl="1"/>
            <a:endParaRPr lang="en-US" sz="1000" dirty="0"/>
          </a:p>
          <a:p>
            <a:pPr marL="342900" indent="-342900"/>
            <a:endParaRPr lang="en-US" sz="1600" dirty="0"/>
          </a:p>
          <a:p>
            <a:pPr marL="342900" indent="-342900"/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0" indent="0">
              <a:buNone/>
            </a:pPr>
            <a:endParaRPr lang="en-US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/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800100" lvl="1" indent="-342900">
              <a:buChar char="•"/>
            </a:pPr>
            <a:endParaRPr lang="en-US" sz="1000" dirty="0"/>
          </a:p>
          <a:p>
            <a:pPr lvl="1">
              <a:buChar char="•"/>
            </a:pPr>
            <a:endParaRPr lang="en-US" sz="1000" dirty="0"/>
          </a:p>
          <a:p>
            <a:pPr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/>
            <a:endParaRPr lang="en-US" sz="1200" dirty="0"/>
          </a:p>
          <a:p>
            <a:pPr marL="342900" indent="-342900"/>
            <a:endParaRPr lang="en-US" sz="1200" dirty="0"/>
          </a:p>
          <a:p>
            <a:pPr marL="800100" lvl="1" indent="-342900">
              <a:buChar char="•"/>
            </a:pPr>
            <a:endParaRPr lang="en-US" dirty="0"/>
          </a:p>
          <a:p>
            <a:pPr lvl="1">
              <a:buChar char="•"/>
            </a:pPr>
            <a:endParaRPr lang="en-US" dirty="0"/>
          </a:p>
          <a:p>
            <a:pPr marL="800100" lvl="1" indent="-342900">
              <a:buChar char="•"/>
            </a:pPr>
            <a:endParaRPr lang="en-US" dirty="0"/>
          </a:p>
          <a:p>
            <a:pPr marL="342900" indent="-342900">
              <a:buChar char="•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C72FF4-AB7C-59CE-D994-37FFDC6106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sz="1200" dirty="0"/>
          </a:p>
          <a:p>
            <a:endParaRPr lang="en-US" sz="1200" dirty="0"/>
          </a:p>
        </p:txBody>
      </p:sp>
      <p:pic>
        <p:nvPicPr>
          <p:cNvPr id="5" name="Picture 4" descr="A drawing of a building&#10;&#10;AI-generated content may be incorrect.">
            <a:extLst>
              <a:ext uri="{FF2B5EF4-FFF2-40B4-BE49-F238E27FC236}">
                <a16:creationId xmlns:a16="http://schemas.microsoft.com/office/drawing/2014/main" id="{FCDFFFA8-BAF3-657C-C628-EFF038CD0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062" y="1930246"/>
            <a:ext cx="5300262" cy="2061073"/>
          </a:xfrm>
          <a:prstGeom prst="rect">
            <a:avLst/>
          </a:prstGeom>
        </p:spPr>
      </p:pic>
      <p:pic>
        <p:nvPicPr>
          <p:cNvPr id="6" name="Picture 5" descr="A fire station with a flag pole&#10;&#10;AI-generated content may be incorrect.">
            <a:extLst>
              <a:ext uri="{FF2B5EF4-FFF2-40B4-BE49-F238E27FC236}">
                <a16:creationId xmlns:a16="http://schemas.microsoft.com/office/drawing/2014/main" id="{5F2B2D8E-37CD-8198-0E18-52921D005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690" y="3347979"/>
            <a:ext cx="4969296" cy="275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679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BB3BD-F381-FC9B-2CED-14BC2B5A6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B6DC6-F28D-9AE2-BB67-B3B9EB21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   Community Meeting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2200" b="1" dirty="0"/>
              <a:t>04/15/2025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85887E-2A1A-5F06-25C9-9DD74DC951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7023" y="1798178"/>
            <a:ext cx="10693499" cy="4174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US" sz="1800" b="1" dirty="0"/>
          </a:p>
          <a:p>
            <a:pPr marL="285750" indent="-285750">
              <a:buChar char="•"/>
            </a:pPr>
            <a:endParaRPr lang="en-US" sz="1200" dirty="0"/>
          </a:p>
          <a:p>
            <a:pPr marL="285750" indent="-285750">
              <a:buChar char="•"/>
            </a:pPr>
            <a:endParaRPr lang="en-US" sz="1200" dirty="0"/>
          </a:p>
          <a:p>
            <a:pPr marL="285750" indent="-285750" algn="ctr">
              <a:buChar char="•"/>
            </a:pPr>
            <a:r>
              <a:rPr lang="en-US" sz="8000" b="1" dirty="0"/>
              <a:t>Questions?</a:t>
            </a:r>
          </a:p>
          <a:p>
            <a:pPr marL="285750" indent="-285750">
              <a:buChar char="•"/>
            </a:pPr>
            <a:endParaRPr lang="en-US" sz="1200" dirty="0"/>
          </a:p>
          <a:p>
            <a:pPr lvl="1"/>
            <a:endParaRPr lang="en-US" sz="1200" dirty="0"/>
          </a:p>
          <a:p>
            <a:pPr lvl="1"/>
            <a:endParaRPr lang="en-US" sz="1000" dirty="0"/>
          </a:p>
          <a:p>
            <a:pPr lvl="1"/>
            <a:endParaRPr lang="en-US" sz="1000" dirty="0"/>
          </a:p>
          <a:p>
            <a:pPr marL="742950" lvl="1" indent="-285750">
              <a:buChar char="•"/>
            </a:pPr>
            <a:endParaRPr lang="en-US" sz="1000" dirty="0"/>
          </a:p>
          <a:p>
            <a:pPr lvl="1"/>
            <a:endParaRPr lang="en-US" sz="10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800100" lvl="1" indent="-342900">
              <a:buChar char="•"/>
            </a:pPr>
            <a:endParaRPr lang="en-US" sz="1000" dirty="0"/>
          </a:p>
          <a:p>
            <a:pPr lvl="1"/>
            <a:endParaRPr lang="en-US" sz="1000" dirty="0"/>
          </a:p>
          <a:p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342900" indent="-342900">
              <a:buChar char="•"/>
            </a:pPr>
            <a:endParaRPr lang="en-US" sz="1200" dirty="0"/>
          </a:p>
          <a:p>
            <a:pPr marL="800100" lvl="1" indent="-342900">
              <a:buChar char="•"/>
            </a:pPr>
            <a:endParaRPr lang="en-US" dirty="0"/>
          </a:p>
          <a:p>
            <a:pPr lvl="1"/>
            <a:endParaRPr lang="en-US" dirty="0"/>
          </a:p>
          <a:p>
            <a:pPr marL="800100" lvl="1" indent="-342900">
              <a:buChar char="•"/>
            </a:pPr>
            <a:endParaRPr lang="en-US" dirty="0"/>
          </a:p>
          <a:p>
            <a:pPr marL="342900" indent="-342900">
              <a:buChar char="•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C72FF4-AB7C-59CE-D994-37FFDC6106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sz="12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29970765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VTI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ChronicleVTI">
      <a:majorFont>
        <a:latin typeface="Univers Condensed"/>
        <a:ea typeface=""/>
        <a:cs typeface=""/>
      </a:majorFont>
      <a:minorFont>
        <a:latin typeface="Calisto MT" panose="02040603050505030304"/>
        <a:ea typeface=""/>
        <a:cs typeface=""/>
      </a:minorFont>
    </a:fontScheme>
    <a:fmtScheme name="Chronicle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34FD3B1-53CD-4A5C-943C-C44DFF248C3E}" vid="{19A790DA-2E4D-4134-98A6-7DECB1A1B84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ChronicleVTI</vt:lpstr>
      <vt:lpstr>      Community Meeting GBFD  04/15/2025</vt:lpstr>
      <vt:lpstr>           Community Meeting Agenda  04/15/2025</vt:lpstr>
      <vt:lpstr>                      Community Meeting  04/15/2025</vt:lpstr>
      <vt:lpstr>                      Community Meeting  04/15/2025</vt:lpstr>
      <vt:lpstr>                      Community Meeting  04/15/2025</vt:lpstr>
      <vt:lpstr>   Community Meeting  04/15/2025</vt:lpstr>
      <vt:lpstr>   Community Meeting  04/15/2025</vt:lpstr>
      <vt:lpstr>   Community Meeting  04/15/2025</vt:lpstr>
      <vt:lpstr>   Community Meeting  04/15/2025</vt:lpstr>
      <vt:lpstr>   Community Meeting  04/15/2025</vt:lpstr>
      <vt:lpstr>   Community Meeting  04/15/2025</vt:lpstr>
      <vt:lpstr>   Community Meeting  04/15/2025</vt:lpstr>
      <vt:lpstr>   Community Meeting  04/15/2025</vt:lpstr>
      <vt:lpstr>   Community Meeting  04/15/2025</vt:lpstr>
      <vt:lpstr>   Community Meeting  04/15/2025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761</cp:revision>
  <dcterms:created xsi:type="dcterms:W3CDTF">2025-04-09T06:57:53Z</dcterms:created>
  <dcterms:modified xsi:type="dcterms:W3CDTF">2025-05-09T19:17:43Z</dcterms:modified>
</cp:coreProperties>
</file>